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5" r:id="rId5"/>
    <p:sldId id="276" r:id="rId6"/>
    <p:sldId id="277" r:id="rId7"/>
    <p:sldId id="278" r:id="rId8"/>
    <p:sldId id="279" r:id="rId9"/>
    <p:sldId id="280" r:id="rId10"/>
    <p:sldId id="284" r:id="rId11"/>
    <p:sldId id="281" r:id="rId12"/>
    <p:sldId id="289" r:id="rId13"/>
    <p:sldId id="287" r:id="rId14"/>
    <p:sldId id="282" r:id="rId15"/>
    <p:sldId id="288" r:id="rId16"/>
    <p:sldId id="283" r:id="rId17"/>
    <p:sldId id="274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86C75-D4D3-43D5-AC4D-7D01F931C3D4}" v="3" dt="2023-05-31T22:45:20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7"/>
  </p:normalViewPr>
  <p:slideViewPr>
    <p:cSldViewPr snapToGrid="0" snapToObjects="1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laseca Nieto, Esteban" userId="76800ab6-55c6-45b0-a48c-39a9c7465df1" providerId="ADAL" clId="{3D786C75-D4D3-43D5-AC4D-7D01F931C3D4}"/>
    <pc:docChg chg="modSld">
      <pc:chgData name="Villaseca Nieto, Esteban" userId="76800ab6-55c6-45b0-a48c-39a9c7465df1" providerId="ADAL" clId="{3D786C75-D4D3-43D5-AC4D-7D01F931C3D4}" dt="2023-05-31T22:45:32.404" v="37" actId="1076"/>
      <pc:docMkLst>
        <pc:docMk/>
      </pc:docMkLst>
      <pc:sldChg chg="addSp modSp mod">
        <pc:chgData name="Villaseca Nieto, Esteban" userId="76800ab6-55c6-45b0-a48c-39a9c7465df1" providerId="ADAL" clId="{3D786C75-D4D3-43D5-AC4D-7D01F931C3D4}" dt="2023-05-31T22:45:32.404" v="37" actId="1076"/>
        <pc:sldMkLst>
          <pc:docMk/>
          <pc:sldMk cId="384459363" sldId="275"/>
        </pc:sldMkLst>
        <pc:spChg chg="add mod">
          <ac:chgData name="Villaseca Nieto, Esteban" userId="76800ab6-55c6-45b0-a48c-39a9c7465df1" providerId="ADAL" clId="{3D786C75-D4D3-43D5-AC4D-7D01F931C3D4}" dt="2023-05-31T22:45:20.713" v="34" actId="1076"/>
          <ac:spMkLst>
            <pc:docMk/>
            <pc:sldMk cId="384459363" sldId="275"/>
            <ac:spMk id="8" creationId="{7A258867-6568-2563-5D90-AD8A4AE93864}"/>
          </ac:spMkLst>
        </pc:spChg>
        <pc:spChg chg="mod">
          <ac:chgData name="Villaseca Nieto, Esteban" userId="76800ab6-55c6-45b0-a48c-39a9c7465df1" providerId="ADAL" clId="{3D786C75-D4D3-43D5-AC4D-7D01F931C3D4}" dt="2023-05-31T22:45:32.404" v="37" actId="1076"/>
          <ac:spMkLst>
            <pc:docMk/>
            <pc:sldMk cId="384459363" sldId="275"/>
            <ac:spMk id="16" creationId="{5D6ABF3F-901F-348F-D2D6-19823AA5A520}"/>
          </ac:spMkLst>
        </pc:spChg>
        <pc:spChg chg="mod">
          <ac:chgData name="Villaseca Nieto, Esteban" userId="76800ab6-55c6-45b0-a48c-39a9c7465df1" providerId="ADAL" clId="{3D786C75-D4D3-43D5-AC4D-7D01F931C3D4}" dt="2023-05-31T22:43:45.591" v="2" actId="1076"/>
          <ac:spMkLst>
            <pc:docMk/>
            <pc:sldMk cId="384459363" sldId="275"/>
            <ac:spMk id="17" creationId="{D9F0A3E9-3EB6-64CE-2545-CECBB69ADE68}"/>
          </ac:spMkLst>
        </pc:spChg>
        <pc:spChg chg="mod">
          <ac:chgData name="Villaseca Nieto, Esteban" userId="76800ab6-55c6-45b0-a48c-39a9c7465df1" providerId="ADAL" clId="{3D786C75-D4D3-43D5-AC4D-7D01F931C3D4}" dt="2023-05-31T22:45:06.007" v="32" actId="1076"/>
          <ac:spMkLst>
            <pc:docMk/>
            <pc:sldMk cId="384459363" sldId="275"/>
            <ac:spMk id="18" creationId="{A6CAA073-A625-E8DE-1B71-974FF678D457}"/>
          </ac:spMkLst>
        </pc:spChg>
        <pc:spChg chg="mod">
          <ac:chgData name="Villaseca Nieto, Esteban" userId="76800ab6-55c6-45b0-a48c-39a9c7465df1" providerId="ADAL" clId="{3D786C75-D4D3-43D5-AC4D-7D01F931C3D4}" dt="2023-05-31T22:45:28.243" v="36" actId="1076"/>
          <ac:spMkLst>
            <pc:docMk/>
            <pc:sldMk cId="384459363" sldId="275"/>
            <ac:spMk id="19" creationId="{6AC66477-F8C1-FC7D-F92C-993A81EF1953}"/>
          </ac:spMkLst>
        </pc:spChg>
        <pc:spChg chg="mod">
          <ac:chgData name="Villaseca Nieto, Esteban" userId="76800ab6-55c6-45b0-a48c-39a9c7465df1" providerId="ADAL" clId="{3D786C75-D4D3-43D5-AC4D-7D01F931C3D4}" dt="2023-05-31T22:45:20.713" v="34" actId="1076"/>
          <ac:spMkLst>
            <pc:docMk/>
            <pc:sldMk cId="384459363" sldId="275"/>
            <ac:spMk id="20" creationId="{A324253D-F79C-044A-BF1A-4205E11E121C}"/>
          </ac:spMkLst>
        </pc:spChg>
        <pc:picChg chg="add mod">
          <ac:chgData name="Villaseca Nieto, Esteban" userId="76800ab6-55c6-45b0-a48c-39a9c7465df1" providerId="ADAL" clId="{3D786C75-D4D3-43D5-AC4D-7D01F931C3D4}" dt="2023-05-31T22:45:20.713" v="34" actId="1076"/>
          <ac:picMkLst>
            <pc:docMk/>
            <pc:sldMk cId="384459363" sldId="275"/>
            <ac:picMk id="6" creationId="{E43A9B4F-A7DD-8649-6F87-353801D916FB}"/>
          </ac:picMkLst>
        </pc:picChg>
        <pc:picChg chg="mod">
          <ac:chgData name="Villaseca Nieto, Esteban" userId="76800ab6-55c6-45b0-a48c-39a9c7465df1" providerId="ADAL" clId="{3D786C75-D4D3-43D5-AC4D-7D01F931C3D4}" dt="2023-05-31T22:45:32.404" v="37" actId="1076"/>
          <ac:picMkLst>
            <pc:docMk/>
            <pc:sldMk cId="384459363" sldId="275"/>
            <ac:picMk id="7" creationId="{7345B198-D01E-43F4-0787-4DF5E8B7BE13}"/>
          </ac:picMkLst>
        </pc:picChg>
        <pc:picChg chg="mod">
          <ac:chgData name="Villaseca Nieto, Esteban" userId="76800ab6-55c6-45b0-a48c-39a9c7465df1" providerId="ADAL" clId="{3D786C75-D4D3-43D5-AC4D-7D01F931C3D4}" dt="2023-05-31T22:45:03.988" v="30" actId="1076"/>
          <ac:picMkLst>
            <pc:docMk/>
            <pc:sldMk cId="384459363" sldId="275"/>
            <ac:picMk id="9" creationId="{82DE39B7-3CF2-E2E9-1D1C-8E6D3B7BC751}"/>
          </ac:picMkLst>
        </pc:picChg>
        <pc:picChg chg="mod">
          <ac:chgData name="Villaseca Nieto, Esteban" userId="76800ab6-55c6-45b0-a48c-39a9c7465df1" providerId="ADAL" clId="{3D786C75-D4D3-43D5-AC4D-7D01F931C3D4}" dt="2023-05-31T22:43:45.591" v="2" actId="1076"/>
          <ac:picMkLst>
            <pc:docMk/>
            <pc:sldMk cId="384459363" sldId="275"/>
            <ac:picMk id="12" creationId="{4FDC31FC-D191-E4D6-7706-041A338AFDC5}"/>
          </ac:picMkLst>
        </pc:picChg>
        <pc:picChg chg="mod">
          <ac:chgData name="Villaseca Nieto, Esteban" userId="76800ab6-55c6-45b0-a48c-39a9c7465df1" providerId="ADAL" clId="{3D786C75-D4D3-43D5-AC4D-7D01F931C3D4}" dt="2023-05-31T22:45:25.240" v="35" actId="1076"/>
          <ac:picMkLst>
            <pc:docMk/>
            <pc:sldMk cId="384459363" sldId="275"/>
            <ac:picMk id="14" creationId="{3CAD2DCC-7709-F30A-49AF-DF00B64D861A}"/>
          </ac:picMkLst>
        </pc:picChg>
        <pc:picChg chg="mod">
          <ac:chgData name="Villaseca Nieto, Esteban" userId="76800ab6-55c6-45b0-a48c-39a9c7465df1" providerId="ADAL" clId="{3D786C75-D4D3-43D5-AC4D-7D01F931C3D4}" dt="2023-05-31T22:45:20.713" v="34" actId="1076"/>
          <ac:picMkLst>
            <pc:docMk/>
            <pc:sldMk cId="384459363" sldId="275"/>
            <ac:picMk id="2050" creationId="{D9DA6967-312B-6480-82FE-B5E99ED598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3FBEF-11F7-F7AD-18A1-9AAAC963A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0397F1-8DDF-D35A-B606-CDB6A96C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2732B6-DE19-C93D-EE86-7F5D3ADD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5708CC-808D-EC6F-CCAE-70DA3A56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1CE03-E2F8-F02A-CA47-CF971758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647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817B3-6CA1-3138-4B3B-D487E9CA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D0AD75-558F-D0E2-C787-E9E709C22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59617-1F09-8CC1-4EE0-F0F54109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AD96E5-0BF3-26C6-6824-F6489D7B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DB9E-786E-8452-2BAA-42071F2B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2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C115CF-B51A-EEF9-BF98-52051AC7CD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33C51A-C475-32A3-232D-29DF52FB2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056EB-212D-18DB-0D7D-DDC3CBC8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B13BE-EBC3-D719-4501-ACF18379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9EA6C-31CA-1981-2B6F-A4DB824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05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187F7-0DA5-B797-23FB-6C16285A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4CA1D-85B3-9E8E-F26E-A7E9E354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EE1265-2A44-BE97-9DED-D19C61EB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0A0C0-9388-398B-11A7-74F52F7D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7FF1D-C855-5C96-D9D3-C391B529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937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B99DB-5D62-F25D-2909-8CB2A80F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C06D01-11CD-49F1-54BD-5A7CABAC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C8DF4-67F8-52B9-CC4A-3015CFF6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CB987-0C3A-20A9-69F6-5DF56472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5B2A6-5CBB-1D8B-C641-8D959C7A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26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45A07-36F2-43C5-6122-88147CD3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00037-71E9-95A7-5FA1-88E0044D9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9DD8B5-A837-E28E-91D9-648ACFA2D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C9588-4398-3825-7D32-FA37AF2D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8657CE-FBE4-1293-C810-19A2C16E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8C15C4-26BB-FFDC-38B6-CE034A50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148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D1F15-ED55-42DC-E7B7-555D460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87D39B-374F-DD4C-2A19-D5296F5A9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17BFB3-5209-21DC-AD20-5534427AA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3C70A2-BA48-62C0-7189-99EC5AE30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F19255-2AB1-034C-F9A4-84BE8CA12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9D8449-A7EA-B30D-4592-74BB503D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744FDB-EF75-C814-63A8-DEC3E87B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CC14D8-337C-2E0C-EEDF-A9C16750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830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2C657-59B9-2A45-934B-DD4F4996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6252DD-1A57-D02A-AB81-190B4E2D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55AB0D-023A-B663-C2B4-C4549080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103752-BC7D-A9CA-A444-4F2F269C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741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9C4029-C664-7974-82C0-99EAF661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807A51-F24B-6FFC-5175-5C3FEA30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2E99C0-B89B-91C9-1CDD-641588DE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436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4FD32-54E1-CC93-D662-59F5E66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63F297-988E-308D-7139-6B3567CE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5887E3-BAA5-04B6-0B37-C2C3ABF9A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708EEE-F7B1-AC20-6FDB-362BA411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9C4D7-1C00-FECA-F6FF-7DFD7199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4F2F72-6B73-1CBB-A1AE-335AAFCE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159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5D039-248C-B839-11DF-3438A137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FCFD17-8885-9591-F595-5716B8D8E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5221BE-4ED1-36EA-7B8D-9EEF14764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66D9E-7480-5E8C-9EC7-FE343F4F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337946-0091-355F-C549-D22842AD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069616-E7EF-1146-A8A8-165EA7DD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59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0F4EED-2CC8-D955-338D-C529BBBA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7E593-74A3-B94A-D092-0AE968BE7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18AED-F584-AED7-28EB-5FD554AEE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F509-118C-D34D-A840-05B77FBC6246}" type="datetimeFigureOut">
              <a:rPr lang="es-CL" smtClean="0"/>
              <a:t>31-05-2023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2F2DC-EB2A-5674-6D47-EAB7203F2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D0F88-6634-EE2A-A156-238B5B15B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71FAD-1831-934D-9383-EE422EC89A81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74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2FEF7-DD56-CDF6-52FC-BEA5B709E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Condominio Río Plata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2814EE-FDF0-42D0-53A4-ECE108093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Asamblea 2023</a:t>
            </a:r>
          </a:p>
        </p:txBody>
      </p:sp>
    </p:spTree>
    <p:extLst>
      <p:ext uri="{BB962C8B-B14F-4D97-AF65-F5344CB8AC3E}">
        <p14:creationId xmlns:p14="http://schemas.microsoft.com/office/powerpoint/2010/main" val="242660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Análisis de Egresos / Ingresos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015E4-CFB8-EDE0-ACFD-E0CC117319DE}"/>
              </a:ext>
            </a:extLst>
          </p:cNvPr>
          <p:cNvSpPr txBox="1"/>
          <p:nvPr/>
        </p:nvSpPr>
        <p:spPr>
          <a:xfrm>
            <a:off x="4892078" y="664647"/>
            <a:ext cx="6569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Recuperación de Gastos comunes atrasados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3D0A153-65D6-2265-C8A5-17E3B6BB0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282" y="1700213"/>
            <a:ext cx="6197403" cy="25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Análisis de Egresos / Ingresos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FA1A45-EA63-EF72-904C-06B10AE87EC9}"/>
              </a:ext>
            </a:extLst>
          </p:cNvPr>
          <p:cNvSpPr txBox="1"/>
          <p:nvPr/>
        </p:nvSpPr>
        <p:spPr>
          <a:xfrm>
            <a:off x="4877790" y="533917"/>
            <a:ext cx="6369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Ejecución Gastos Comunes Abr22 – Mar23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A8A95B-4091-178E-9EF1-7345483E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792" y="1269877"/>
            <a:ext cx="7285495" cy="50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Análisis de Egresos / Ingresos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FA1A45-EA63-EF72-904C-06B10AE87EC9}"/>
              </a:ext>
            </a:extLst>
          </p:cNvPr>
          <p:cNvSpPr txBox="1"/>
          <p:nvPr/>
        </p:nvSpPr>
        <p:spPr>
          <a:xfrm>
            <a:off x="4877790" y="533917"/>
            <a:ext cx="6357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Apertura Gastos Comunes Abr22 – Mar23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2BCFBD-089A-984E-75CA-36DA3160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0" y="1272061"/>
            <a:ext cx="54737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0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Análisis de Egresos / Ingresos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FA1A45-EA63-EF72-904C-06B10AE87EC9}"/>
              </a:ext>
            </a:extLst>
          </p:cNvPr>
          <p:cNvSpPr txBox="1"/>
          <p:nvPr/>
        </p:nvSpPr>
        <p:spPr>
          <a:xfrm>
            <a:off x="4877790" y="533917"/>
            <a:ext cx="545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Ejecución proyectos  Abr22 – Mar23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719951-8CBA-93AD-D6DB-F0C60EFD9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623" y="1356736"/>
            <a:ext cx="6623177" cy="45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3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Propuesta de GGCC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97B4ED-CA80-169E-6785-F72E2FF7D028}"/>
              </a:ext>
            </a:extLst>
          </p:cNvPr>
          <p:cNvSpPr txBox="1"/>
          <p:nvPr/>
        </p:nvSpPr>
        <p:spPr>
          <a:xfrm>
            <a:off x="3878407" y="444480"/>
            <a:ext cx="815627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L" sz="2400" dirty="0">
                <a:solidFill>
                  <a:prstClr val="black"/>
                </a:solidFill>
                <a:latin typeface="Calibri" panose="020F0502020204030204"/>
              </a:rPr>
              <a:t>Propuesta GGCC: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Gastos Base del Condominio: 1960 UF/año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Sitios sobre los que se calculan los GGCC: 100</a:t>
            </a:r>
          </a:p>
          <a:p>
            <a:pPr marL="457200" indent="-457200">
              <a:buFontTx/>
              <a:buChar char="-"/>
              <a:defRPr/>
            </a:pPr>
            <a:r>
              <a:rPr lang="es-CL" sz="1600" b="1" dirty="0">
                <a:solidFill>
                  <a:prstClr val="black"/>
                </a:solidFill>
                <a:latin typeface="Calibri" panose="020F0502020204030204"/>
              </a:rPr>
              <a:t>Escenario 1: </a:t>
            </a: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Inversión 500 UF</a:t>
            </a:r>
          </a:p>
          <a:p>
            <a:pPr marL="914400" lvl="1" indent="-457200">
              <a:buFontTx/>
              <a:buChar char="-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GGCC por casa: 2,1UF/Mes (22,5UF/año). Incluye Gastos e Inversión 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Proyectos: Mejora de </a:t>
            </a: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s-C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existente (Cancha de Tenis hacia abajo) y Mejora en el aislamiento de estanque grande y acopios intermedios. Se Incluyen la instalación de </a:t>
            </a:r>
            <a:r>
              <a:rPr kumimoji="0" lang="es-C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remarcadores</a:t>
            </a: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casa para futuro cobro. Se consideran 220 UF para otras mejoras y mantenciones (Cancha de Tenis, Iluminación)</a:t>
            </a:r>
          </a:p>
          <a:p>
            <a:pPr marL="457200" indent="-457200">
              <a:buFontTx/>
              <a:buChar char="-"/>
              <a:defRPr/>
            </a:pPr>
            <a:r>
              <a:rPr lang="es-CL" sz="1600" b="1" dirty="0">
                <a:solidFill>
                  <a:prstClr val="black"/>
                </a:solidFill>
                <a:latin typeface="Calibri" panose="020F0502020204030204"/>
              </a:rPr>
              <a:t>Escenario 2: </a:t>
            </a: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Inversión 640 UF</a:t>
            </a:r>
          </a:p>
          <a:p>
            <a:pPr marL="914400" lvl="1" indent="-457200">
              <a:buFontTx/>
              <a:buChar char="-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GGCC por casa: 2,1UF/Mes (26,4 UF/año). Incluye Gastos e Inversión 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Proyectos: Escenario 1 + </a:t>
            </a: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Mejora en la captación vertiente incluyendo estanques de almacenamiento mejorando su pendiente hacia los estanques. Mejora de sistemas de filtros de estanques y rediseño de sistema de llenado de estanques </a:t>
            </a:r>
          </a:p>
          <a:p>
            <a:pPr marL="457200" indent="-457200">
              <a:buFontTx/>
              <a:buChar char="-"/>
              <a:defRPr/>
            </a:pPr>
            <a:r>
              <a:rPr lang="es-CL" sz="1600" b="1" dirty="0">
                <a:solidFill>
                  <a:prstClr val="black"/>
                </a:solidFill>
                <a:latin typeface="Calibri" panose="020F0502020204030204"/>
              </a:rPr>
              <a:t>Escenario 3: </a:t>
            </a: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Inversión 1020 UF</a:t>
            </a:r>
          </a:p>
          <a:p>
            <a:pPr marL="914400" lvl="1" indent="-457200">
              <a:buFontTx/>
              <a:buChar char="-"/>
              <a:defRPr/>
            </a:pP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GGCC por casa: 2,5UF/Mes (30 UF/año). Incluye Gastos e Inversión 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Proyectos: Escenario 1 + Escenario 2 + F</a:t>
            </a:r>
            <a:r>
              <a:rPr lang="es-CL" sz="1600" dirty="0">
                <a:solidFill>
                  <a:prstClr val="black"/>
                </a:solidFill>
                <a:latin typeface="Calibri" panose="020F0502020204030204"/>
              </a:rPr>
              <a:t>ase 1 proyecto captación Río Plata</a:t>
            </a:r>
          </a:p>
          <a:p>
            <a:pPr marL="914400" lvl="1" indent="-457200">
              <a:buFontTx/>
              <a:buChar char="-"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es-CL" sz="1600" b="1" dirty="0">
                <a:solidFill>
                  <a:prstClr val="black"/>
                </a:solidFill>
                <a:latin typeface="Calibri" panose="020F0502020204030204"/>
              </a:rPr>
              <a:t>Tal como se indica en el reglamento de copropiedad, todos los sitios (habitados o no) deben pagar los mismos GGCC.</a:t>
            </a:r>
          </a:p>
        </p:txBody>
      </p:sp>
    </p:spTree>
    <p:extLst>
      <p:ext uri="{BB962C8B-B14F-4D97-AF65-F5344CB8AC3E}">
        <p14:creationId xmlns:p14="http://schemas.microsoft.com/office/powerpoint/2010/main" val="17813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Análisis de Egresos / Ingresos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EED82D-097B-4D2C-1F9D-B2879B8137DE}"/>
              </a:ext>
            </a:extLst>
          </p:cNvPr>
          <p:cNvSpPr txBox="1"/>
          <p:nvPr/>
        </p:nvSpPr>
        <p:spPr>
          <a:xfrm>
            <a:off x="4892078" y="664647"/>
            <a:ext cx="697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Escenarios Gastos Comunes 2023 – 2024 (UF)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B39E79-94CC-77FE-7B04-54AAEFC5F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883" y="1862882"/>
            <a:ext cx="7233093" cy="36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4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Votación Directorio 2023-2025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6F620E-383B-6B0A-2615-7F0AFBD1FA9B}"/>
              </a:ext>
            </a:extLst>
          </p:cNvPr>
          <p:cNvSpPr txBox="1"/>
          <p:nvPr/>
        </p:nvSpPr>
        <p:spPr>
          <a:xfrm>
            <a:off x="3878407" y="444480"/>
            <a:ext cx="81562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Postulantes: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Cecilia Pérez (Actual Directora)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Lorena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Anfruns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(Actual Directora)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Jorge Quezada (Actual Vicepresidente)</a:t>
            </a: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Rodrigo Nieto (Actual Tesorero)</a:t>
            </a: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Esteban Villaseca (Actual Presidente)</a:t>
            </a: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lvl="1">
              <a:defRPr/>
            </a:pP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800100" lvl="1" indent="-342900">
              <a:buFontTx/>
              <a:buChar char="-"/>
              <a:defRPr/>
            </a:pPr>
            <a:endParaRPr lang="es-C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1257300" lvl="2" indent="-342900">
              <a:buFontTx/>
              <a:buChar char="-"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96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2FEF7-DD56-CDF6-52FC-BEA5B709E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Condominio Río Plata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2814EE-FDF0-42D0-53A4-ECE108093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Asamblea 2023</a:t>
            </a:r>
          </a:p>
        </p:txBody>
      </p:sp>
    </p:spTree>
    <p:extLst>
      <p:ext uri="{BB962C8B-B14F-4D97-AF65-F5344CB8AC3E}">
        <p14:creationId xmlns:p14="http://schemas.microsoft.com/office/powerpoint/2010/main" val="241494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Agenda para hoy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75EE3-76C5-37E3-44C0-7B868F0F649D}"/>
              </a:ext>
            </a:extLst>
          </p:cNvPr>
          <p:cNvSpPr txBox="1"/>
          <p:nvPr/>
        </p:nvSpPr>
        <p:spPr>
          <a:xfrm>
            <a:off x="4692316" y="885292"/>
            <a:ext cx="68615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Aprobación Acta Asamblea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Revisión hechos relevantes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Revisión de Gastos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Espacio de preguntas de propietarios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Proyección de Gastos 2023-2024 y Votación de GGCC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800" dirty="0"/>
              <a:t>Votación de Directiva</a:t>
            </a:r>
          </a:p>
        </p:txBody>
      </p:sp>
    </p:spTree>
    <p:extLst>
      <p:ext uri="{BB962C8B-B14F-4D97-AF65-F5344CB8AC3E}">
        <p14:creationId xmlns:p14="http://schemas.microsoft.com/office/powerpoint/2010/main" val="183393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Revisión hechos relevantes 2022-2023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75EE3-76C5-37E3-44C0-7B868F0F649D}"/>
              </a:ext>
            </a:extLst>
          </p:cNvPr>
          <p:cNvSpPr txBox="1"/>
          <p:nvPr/>
        </p:nvSpPr>
        <p:spPr>
          <a:xfrm>
            <a:off x="3878407" y="444480"/>
            <a:ext cx="8156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Mejoras en Seguridad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Cierre acceso trasero sector Nogales</a:t>
            </a:r>
          </a:p>
          <a:p>
            <a:pPr marL="914400" lvl="1" indent="-457200">
              <a:buFontTx/>
              <a:buChar char="-"/>
              <a:defRPr/>
            </a:pP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Cámaras IP con grabación 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Cambio en el procedimiento de accesos – utiliza</a:t>
            </a:r>
            <a:r>
              <a:rPr lang="es-CL" sz="2800" dirty="0" err="1">
                <a:solidFill>
                  <a:prstClr val="black"/>
                </a:solidFill>
                <a:latin typeface="Calibri" panose="020F0502020204030204"/>
              </a:rPr>
              <a:t>ción</a:t>
            </a: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 de Control Remoto con registro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Portón de cierre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</a:t>
            </a: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pido con sensores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s-CL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63E7D-89D6-36B8-DAFD-DB1211ECA5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41" y="3844906"/>
            <a:ext cx="2940698" cy="198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BE6F8-F097-DBED-D180-FA605A87B0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854" y="3648269"/>
            <a:ext cx="1623613" cy="2602154"/>
          </a:xfrm>
          <a:prstGeom prst="rect">
            <a:avLst/>
          </a:prstGeom>
        </p:spPr>
      </p:pic>
      <p:pic>
        <p:nvPicPr>
          <p:cNvPr id="1026" name="Picture 2" descr="Kit Set Pack - Rossi Dz4 Turbo - RAPIDO - Portón Corredera">
            <a:extLst>
              <a:ext uri="{FF2B5EF4-FFF2-40B4-BE49-F238E27FC236}">
                <a16:creationId xmlns:a16="http://schemas.microsoft.com/office/drawing/2014/main" id="{13F97311-AD6D-E8AF-04CA-92A46D682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6383" y="3935948"/>
            <a:ext cx="1724606" cy="23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45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Revisión hechos relevantes 2022-2023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75EE3-76C5-37E3-44C0-7B868F0F649D}"/>
              </a:ext>
            </a:extLst>
          </p:cNvPr>
          <p:cNvSpPr txBox="1"/>
          <p:nvPr/>
        </p:nvSpPr>
        <p:spPr>
          <a:xfrm>
            <a:off x="3878407" y="444480"/>
            <a:ext cx="8156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	Otras Mejoras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sky, building, outdoor, window&#10;&#10;Description automatically generated">
            <a:extLst>
              <a:ext uri="{FF2B5EF4-FFF2-40B4-BE49-F238E27FC236}">
                <a16:creationId xmlns:a16="http://schemas.microsoft.com/office/drawing/2014/main" id="{2DC8818B-4DF0-98CF-EFBA-674FDF923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193" y="1106199"/>
            <a:ext cx="2873828" cy="2155371"/>
          </a:xfrm>
          <a:prstGeom prst="rect">
            <a:avLst/>
          </a:prstGeom>
        </p:spPr>
      </p:pic>
      <p:pic>
        <p:nvPicPr>
          <p:cNvPr id="7" name="Picture 6" descr="A person standing on a roof&#10;&#10;Description automatically generated with medium confidence">
            <a:extLst>
              <a:ext uri="{FF2B5EF4-FFF2-40B4-BE49-F238E27FC236}">
                <a16:creationId xmlns:a16="http://schemas.microsoft.com/office/drawing/2014/main" id="{7345B198-D01E-43F4-0787-4DF5E8B7B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3640" y="1106199"/>
            <a:ext cx="2873828" cy="2155371"/>
          </a:xfrm>
          <a:prstGeom prst="rect">
            <a:avLst/>
          </a:prstGeom>
        </p:spPr>
      </p:pic>
      <p:pic>
        <p:nvPicPr>
          <p:cNvPr id="9" name="Picture 8" descr="A picture containing text, screenshot, computer&#10;&#10;Description automatically generated">
            <a:extLst>
              <a:ext uri="{FF2B5EF4-FFF2-40B4-BE49-F238E27FC236}">
                <a16:creationId xmlns:a16="http://schemas.microsoft.com/office/drawing/2014/main" id="{82DE39B7-3CF2-E2E9-1D1C-8E6D3B7BC7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962" y="3627220"/>
            <a:ext cx="2051927" cy="2565917"/>
          </a:xfrm>
          <a:prstGeom prst="rect">
            <a:avLst/>
          </a:prstGeom>
        </p:spPr>
      </p:pic>
      <p:pic>
        <p:nvPicPr>
          <p:cNvPr id="12" name="Picture 11" descr="A picture containing outdoor, tree, yellow, plant&#10;&#10;Description automatically generated">
            <a:extLst>
              <a:ext uri="{FF2B5EF4-FFF2-40B4-BE49-F238E27FC236}">
                <a16:creationId xmlns:a16="http://schemas.microsoft.com/office/drawing/2014/main" id="{4FDC31FC-D191-E4D6-7706-041A338AF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90" y="3509473"/>
            <a:ext cx="2344316" cy="1623527"/>
          </a:xfrm>
          <a:prstGeom prst="rect">
            <a:avLst/>
          </a:prstGeom>
        </p:spPr>
      </p:pic>
      <p:pic>
        <p:nvPicPr>
          <p:cNvPr id="14" name="Picture 13" descr="A picture containing outdoor, ground, cone, tree&#10;&#10;Description automatically generated">
            <a:extLst>
              <a:ext uri="{FF2B5EF4-FFF2-40B4-BE49-F238E27FC236}">
                <a16:creationId xmlns:a16="http://schemas.microsoft.com/office/drawing/2014/main" id="{3CAD2DCC-7709-F30A-49AF-DF00B64D86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554" y="4131387"/>
            <a:ext cx="2036468" cy="20773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C473E-439B-1DEC-FADE-B6A35EC90EF4}"/>
              </a:ext>
            </a:extLst>
          </p:cNvPr>
          <p:cNvSpPr txBox="1"/>
          <p:nvPr/>
        </p:nvSpPr>
        <p:spPr>
          <a:xfrm>
            <a:off x="4367548" y="3201696"/>
            <a:ext cx="2801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Baños sector estacionamiento Playa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ABF3F-901F-348F-D2D6-19823AA5A520}"/>
              </a:ext>
            </a:extLst>
          </p:cNvPr>
          <p:cNvSpPr txBox="1"/>
          <p:nvPr/>
        </p:nvSpPr>
        <p:spPr>
          <a:xfrm>
            <a:off x="8828363" y="3219709"/>
            <a:ext cx="221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Mejoras Casas </a:t>
            </a:r>
            <a:r>
              <a:rPr lang="es-CL" sz="1400" dirty="0" err="1"/>
              <a:t>Keko</a:t>
            </a:r>
            <a:r>
              <a:rPr lang="es-CL" sz="1400" dirty="0"/>
              <a:t> y Pedro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0A3E9-3EB6-64CE-2545-CECBB69ADE68}"/>
              </a:ext>
            </a:extLst>
          </p:cNvPr>
          <p:cNvSpPr txBox="1"/>
          <p:nvPr/>
        </p:nvSpPr>
        <p:spPr>
          <a:xfrm>
            <a:off x="486515" y="5133000"/>
            <a:ext cx="1926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Disponibilidad de Grifos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CAA073-A625-E8DE-1B71-974FF678D457}"/>
              </a:ext>
            </a:extLst>
          </p:cNvPr>
          <p:cNvSpPr txBox="1"/>
          <p:nvPr/>
        </p:nvSpPr>
        <p:spPr>
          <a:xfrm>
            <a:off x="3346562" y="6199401"/>
            <a:ext cx="82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Reciclaje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C66477-F8C1-FC7D-F92C-993A81EF1953}"/>
              </a:ext>
            </a:extLst>
          </p:cNvPr>
          <p:cNvSpPr txBox="1"/>
          <p:nvPr/>
        </p:nvSpPr>
        <p:spPr>
          <a:xfrm>
            <a:off x="9563495" y="6208766"/>
            <a:ext cx="2610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Mejoras de Pavimento y Caminos</a:t>
            </a:r>
          </a:p>
        </p:txBody>
      </p:sp>
      <p:pic>
        <p:nvPicPr>
          <p:cNvPr id="2050" name="Picture 2" descr="Recolección de basura en época de COVID-19 - Aseca">
            <a:extLst>
              <a:ext uri="{FF2B5EF4-FFF2-40B4-BE49-F238E27FC236}">
                <a16:creationId xmlns:a16="http://schemas.microsoft.com/office/drawing/2014/main" id="{D9DA6967-312B-6480-82FE-B5E99ED5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465" y="4467212"/>
            <a:ext cx="2554109" cy="17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324253D-F79C-044A-BF1A-4205E11E121C}"/>
              </a:ext>
            </a:extLst>
          </p:cNvPr>
          <p:cNvSpPr txBox="1"/>
          <p:nvPr/>
        </p:nvSpPr>
        <p:spPr>
          <a:xfrm>
            <a:off x="7481352" y="6208766"/>
            <a:ext cx="1809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Recolección de Basura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3A9B4F-A7DD-8649-6F87-353801D91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469" y="4465255"/>
            <a:ext cx="2001262" cy="1701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58867-6568-2563-5D90-AD8A4AE93864}"/>
              </a:ext>
            </a:extLst>
          </p:cNvPr>
          <p:cNvSpPr txBox="1"/>
          <p:nvPr/>
        </p:nvSpPr>
        <p:spPr>
          <a:xfrm>
            <a:off x="5088926" y="6195222"/>
            <a:ext cx="1449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/>
              <a:t>Control de Plagas</a:t>
            </a:r>
          </a:p>
        </p:txBody>
      </p:sp>
    </p:spTree>
    <p:extLst>
      <p:ext uri="{BB962C8B-B14F-4D97-AF65-F5344CB8AC3E}">
        <p14:creationId xmlns:p14="http://schemas.microsoft.com/office/powerpoint/2010/main" val="38445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Revisión hechos relevantes 2022-2023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75EE3-76C5-37E3-44C0-7B868F0F649D}"/>
              </a:ext>
            </a:extLst>
          </p:cNvPr>
          <p:cNvSpPr txBox="1"/>
          <p:nvPr/>
        </p:nvSpPr>
        <p:spPr>
          <a:xfrm>
            <a:off x="3878407" y="444480"/>
            <a:ext cx="815627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3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Análisis de Inscripciones del Condominio y Auditorías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Regularización inscripción sitio cancha de tenis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Inscripción Camioneta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Mejoras resultado de la auditoría financiera</a:t>
            </a:r>
          </a:p>
          <a:p>
            <a:pPr lvl="1"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Cobros de GGCC – Arbitraje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Durante el 2022 operaron los primeros procesos de arbitraje para el cobro de GGCC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logró recuperar </a:t>
            </a:r>
            <a:r>
              <a:rPr lang="es-CL" sz="2800" dirty="0">
                <a:solidFill>
                  <a:prstClr val="black"/>
                </a:solidFill>
                <a:latin typeface="Calibri" panose="020F0502020204030204"/>
              </a:rPr>
              <a:t>$50,4 Millones en GGCC atrasados.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65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Revisión hechos relevantes 2022-2023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75EE3-76C5-37E3-44C0-7B868F0F649D}"/>
              </a:ext>
            </a:extLst>
          </p:cNvPr>
          <p:cNvSpPr txBox="1"/>
          <p:nvPr/>
        </p:nvSpPr>
        <p:spPr>
          <a:xfrm>
            <a:off x="3878407" y="444480"/>
            <a:ext cx="81562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  Situación de Aguas Condominio Rio Plata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condominio tiene dos derechos de agua: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Vertiente (en actual uso): 4,16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Río Plata a 200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arriba del cruce con el Río Trancura: 5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Actualmente existe una capacidad de estanques 140 M3 aprox. </a:t>
            </a:r>
          </a:p>
          <a:p>
            <a:pPr marL="342900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red tiene una antigüedad de +30 años: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Válvulas presentan fallas por antigüedad</a:t>
            </a:r>
          </a:p>
          <a:p>
            <a:pPr marL="800100" lvl="1" indent="-3429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Red debajo de las canchas de tenis tiene una alta tasa de falla por Presión + antigüedad + calidad.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Acumulación de residuos genera baja presión en zonas (Calle Río Plata)</a:t>
            </a:r>
          </a:p>
          <a:p>
            <a:pPr marL="800100" lvl="1" indent="-3429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Estructuras de Estanque y Acopio evidencias filtraciones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74AE8-5179-1CDC-80D6-E1FAB5C964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84" y="3893573"/>
            <a:ext cx="2210889" cy="2513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ED20E-A270-2A75-C31E-C2FCF73DFE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045" y="4547916"/>
            <a:ext cx="3680305" cy="18656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C1B3B-4D68-7282-FA8F-710D76DE4D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1756" y="4547916"/>
            <a:ext cx="2661315" cy="1859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3B978D-5268-F013-FA7D-F927653AA857}"/>
              </a:ext>
            </a:extLst>
          </p:cNvPr>
          <p:cNvSpPr txBox="1"/>
          <p:nvPr/>
        </p:nvSpPr>
        <p:spPr>
          <a:xfrm>
            <a:off x="1356954" y="6413520"/>
            <a:ext cx="90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Roturas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345187-45D0-BDFE-2F22-BD66F21EAAB2}"/>
              </a:ext>
            </a:extLst>
          </p:cNvPr>
          <p:cNvSpPr txBox="1"/>
          <p:nvPr/>
        </p:nvSpPr>
        <p:spPr>
          <a:xfrm>
            <a:off x="5221126" y="6407413"/>
            <a:ext cx="1755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/>
              <a:t>Acopio </a:t>
            </a:r>
            <a:r>
              <a:rPr lang="es-CL" dirty="0"/>
              <a:t>Vertiente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72C770-805A-E52F-5057-4264CD63B450}"/>
              </a:ext>
            </a:extLst>
          </p:cNvPr>
          <p:cNvSpPr txBox="1"/>
          <p:nvPr/>
        </p:nvSpPr>
        <p:spPr>
          <a:xfrm>
            <a:off x="8803100" y="6392449"/>
            <a:ext cx="2968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Acopio previo a los estanques</a:t>
            </a:r>
          </a:p>
        </p:txBody>
      </p:sp>
    </p:spTree>
    <p:extLst>
      <p:ext uri="{BB962C8B-B14F-4D97-AF65-F5344CB8AC3E}">
        <p14:creationId xmlns:p14="http://schemas.microsoft.com/office/powerpoint/2010/main" val="424130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Revisión hechos relevantes 2022-2023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75EE3-76C5-37E3-44C0-7B868F0F649D}"/>
              </a:ext>
            </a:extLst>
          </p:cNvPr>
          <p:cNvSpPr txBox="1"/>
          <p:nvPr/>
        </p:nvSpPr>
        <p:spPr>
          <a:xfrm>
            <a:off x="3878407" y="444480"/>
            <a:ext cx="815627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  Situación de Aguas Condominio Rio Plata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Avances a la fecha: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Mejorar coordinación de llenado de piscinas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Trabajos de mejora en la captación y aislamiento en la primera zona de acopio</a:t>
            </a:r>
          </a:p>
          <a:p>
            <a:pPr marL="914400" lvl="1" indent="-4572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Mejoras en la pendiente de los ductos de agua hacia el estanque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Compra de nuevas válvulas para regular la presión</a:t>
            </a:r>
          </a:p>
          <a:p>
            <a:pPr marL="914400" lvl="1" indent="-4572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Cambio matriz calle “Río Plata” donde había problemas de presión.</a:t>
            </a:r>
          </a:p>
          <a:p>
            <a:pPr marL="914400" lvl="1" indent="-4572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Realización de estudio de ingeniería para el análisis de las mejoras de corto y mediano plazo junto con costo de ejecutar nuevos</a:t>
            </a:r>
          </a:p>
        </p:txBody>
      </p:sp>
      <p:pic>
        <p:nvPicPr>
          <p:cNvPr id="6" name="Picture 5" descr="A picture containing indoor, furniture, floor&#10;&#10;Description automatically generated">
            <a:extLst>
              <a:ext uri="{FF2B5EF4-FFF2-40B4-BE49-F238E27FC236}">
                <a16:creationId xmlns:a16="http://schemas.microsoft.com/office/drawing/2014/main" id="{6F30460B-E4AF-774F-5174-4697EBDD57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63" y="3844906"/>
            <a:ext cx="1724523" cy="231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98459-E8DF-47A0-021D-901EED3F1E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546" y="3844906"/>
            <a:ext cx="1833564" cy="2306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7E3559-A334-5A55-A26B-8610110CD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348" y="3844906"/>
            <a:ext cx="3470788" cy="23105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3574E0-F2A3-B499-929B-831B4AE413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058" y="3998421"/>
            <a:ext cx="3744626" cy="1999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ED0F76-AA31-C512-0A2D-5932441FDA44}"/>
              </a:ext>
            </a:extLst>
          </p:cNvPr>
          <p:cNvSpPr txBox="1"/>
          <p:nvPr/>
        </p:nvSpPr>
        <p:spPr>
          <a:xfrm>
            <a:off x="379463" y="6207783"/>
            <a:ext cx="14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Nueva válvula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D8B594-5225-5AC7-2DD2-B5F39364F8E3}"/>
              </a:ext>
            </a:extLst>
          </p:cNvPr>
          <p:cNvSpPr txBox="1"/>
          <p:nvPr/>
        </p:nvSpPr>
        <p:spPr>
          <a:xfrm>
            <a:off x="2390831" y="6240197"/>
            <a:ext cx="193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Mejoras calle Río Plata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394E32-A634-E81C-DBD5-BE27B0AF28DE}"/>
              </a:ext>
            </a:extLst>
          </p:cNvPr>
          <p:cNvSpPr txBox="1"/>
          <p:nvPr/>
        </p:nvSpPr>
        <p:spPr>
          <a:xfrm>
            <a:off x="5096647" y="6253949"/>
            <a:ext cx="267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Profundización Zanjas en zona alta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D8B824-3E6D-418F-5CF9-813DB5D69E46}"/>
              </a:ext>
            </a:extLst>
          </p:cNvPr>
          <p:cNvSpPr txBox="1"/>
          <p:nvPr/>
        </p:nvSpPr>
        <p:spPr>
          <a:xfrm>
            <a:off x="8646606" y="6253949"/>
            <a:ext cx="31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Aislamiento acopio de vertiente</a:t>
            </a:r>
          </a:p>
        </p:txBody>
      </p:sp>
    </p:spTree>
    <p:extLst>
      <p:ext uri="{BB962C8B-B14F-4D97-AF65-F5344CB8AC3E}">
        <p14:creationId xmlns:p14="http://schemas.microsoft.com/office/powerpoint/2010/main" val="274292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14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Revisión hechos relevantes 2022-2023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E75EE3-76C5-37E3-44C0-7B868F0F649D}"/>
              </a:ext>
            </a:extLst>
          </p:cNvPr>
          <p:cNvSpPr txBox="1"/>
          <p:nvPr/>
        </p:nvSpPr>
        <p:spPr>
          <a:xfrm>
            <a:off x="3878407" y="444480"/>
            <a:ext cx="815627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  Situación de Aguas Condominio Rio Plata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Próximos Pasos:</a:t>
            </a:r>
          </a:p>
          <a:p>
            <a:pPr marL="800100" lvl="1" indent="-342900">
              <a:buFontTx/>
              <a:buChar char="-"/>
              <a:defRPr/>
            </a:pP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Proyecto 1: Mejora de </a:t>
            </a: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existente (Cancha de Tenis hacia abajo) y Mejora en el aislamiento de estanque grande y acopios intermedios. Se Incluyen la instalación de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remarcadores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casa para futuro cobro.</a:t>
            </a:r>
          </a:p>
          <a:p>
            <a:pPr marL="800100" lvl="1" indent="-3429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Proyecto 2: Mejora en la captación vertiente incluyendo estanques de almacenamiento mejorando su pendiente hacia los estanques. Mejora de sistemas de filtros de estanques y rediseño de sistema de llenado de estanques. </a:t>
            </a:r>
          </a:p>
          <a:p>
            <a:pPr marL="800100" lvl="1" indent="-3429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Proyecto 3: Comenzar Fase 1 proyecto captación Río Plata. En análisis:</a:t>
            </a:r>
          </a:p>
          <a:p>
            <a:pPr marL="1257300" lvl="2" indent="-3429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Utilización derechos actuales</a:t>
            </a:r>
          </a:p>
          <a:p>
            <a:pPr marL="1257300" lvl="2" indent="-342900">
              <a:buFontTx/>
              <a:buChar char="-"/>
              <a:defRPr/>
            </a:pPr>
            <a:r>
              <a:rPr lang="es-CL" sz="2000" dirty="0">
                <a:solidFill>
                  <a:prstClr val="black"/>
                </a:solidFill>
                <a:latin typeface="Calibri" panose="020F0502020204030204"/>
              </a:rPr>
              <a:t>Modificar derechos de agua y cambiar zona de captación (dependencia de DGA y Servidumbres de Paso)</a:t>
            </a:r>
          </a:p>
          <a:p>
            <a:pPr marL="1257300" lvl="2" indent="-342900">
              <a:buFontTx/>
              <a:buChar char="-"/>
              <a:defRPr/>
            </a:pP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96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83FF82-A903-22C9-E889-E9E4F37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rgbClr val="FFFFFF"/>
                </a:solidFill>
              </a:rPr>
              <a:t>Análisis de Egresos / Ingresos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015E4-CFB8-EDE0-ACFD-E0CC117319DE}"/>
              </a:ext>
            </a:extLst>
          </p:cNvPr>
          <p:cNvSpPr txBox="1"/>
          <p:nvPr/>
        </p:nvSpPr>
        <p:spPr>
          <a:xfrm>
            <a:off x="4892078" y="664647"/>
            <a:ext cx="5227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/>
              <a:t>Ingresos, Abril 2022 a Marzo 2023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4D07F0-8492-387E-BEF1-3F32B4A4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68" y="1567214"/>
            <a:ext cx="6197403" cy="33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52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837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Condominio Río Plata</vt:lpstr>
      <vt:lpstr>Agenda para hoy</vt:lpstr>
      <vt:lpstr>Revisión hechos relevantes 2022-2023</vt:lpstr>
      <vt:lpstr>Revisión hechos relevantes 2022-2023</vt:lpstr>
      <vt:lpstr>Revisión hechos relevantes 2022-2023</vt:lpstr>
      <vt:lpstr>Revisión hechos relevantes 2022-2023</vt:lpstr>
      <vt:lpstr>Revisión hechos relevantes 2022-2023</vt:lpstr>
      <vt:lpstr>Revisión hechos relevantes 2022-2023</vt:lpstr>
      <vt:lpstr>Análisis de Egresos / Ingresos</vt:lpstr>
      <vt:lpstr>Análisis de Egresos / Ingresos</vt:lpstr>
      <vt:lpstr>Análisis de Egresos / Ingresos</vt:lpstr>
      <vt:lpstr>Análisis de Egresos / Ingresos</vt:lpstr>
      <vt:lpstr>Análisis de Egresos / Ingresos</vt:lpstr>
      <vt:lpstr>Propuesta de GGCC</vt:lpstr>
      <vt:lpstr>Análisis de Egresos / Ingresos</vt:lpstr>
      <vt:lpstr>Votación Directorio 2023-2025</vt:lpstr>
      <vt:lpstr>Condominio Río Plata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Condominio Río Plata</dc:title>
  <dc:creator>Rodrigo Nieto</dc:creator>
  <cp:lastModifiedBy>Villaseca Nieto, Esteban</cp:lastModifiedBy>
  <cp:revision>39</cp:revision>
  <dcterms:created xsi:type="dcterms:W3CDTF">2022-04-27T18:43:10Z</dcterms:created>
  <dcterms:modified xsi:type="dcterms:W3CDTF">2023-05-31T22:45:34Z</dcterms:modified>
</cp:coreProperties>
</file>